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B3FBDD-8127-4676-BEA3-42838CCD0509}" v="5" dt="2022-10-08T07:23:45.5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74" autoAdjust="0"/>
    <p:restoredTop sz="94660"/>
  </p:normalViewPr>
  <p:slideViewPr>
    <p:cSldViewPr snapToGrid="0">
      <p:cViewPr>
        <p:scale>
          <a:sx n="76" d="100"/>
          <a:sy n="76" d="100"/>
        </p:scale>
        <p:origin x="432" y="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AFF9C49-9E82-4815-95F7-59C21AD7581E}" type="datetimeFigureOut">
              <a:rPr lang="en-US" smtClean="0"/>
              <a:t>10/8/2022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202002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10/8/2022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048883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10/8/2022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39260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10/8/2022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015688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AFF9C49-9E82-4815-95F7-59C21AD7581E}" type="datetimeFigureOut">
              <a:rPr lang="en-US" smtClean="0"/>
              <a:t>10/8/2022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5717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FF9C49-9E82-4815-95F7-59C21AD7581E}" type="datetimeFigureOut">
              <a:rPr lang="en-US" smtClean="0"/>
              <a:t>10/8/2022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482327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FF9C49-9E82-4815-95F7-59C21AD7581E}" type="datetimeFigureOut">
              <a:rPr lang="en-US" smtClean="0"/>
              <a:t>10/8/2022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419888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FF9C49-9E82-4815-95F7-59C21AD7581E}" type="datetimeFigureOut">
              <a:rPr lang="en-US" smtClean="0"/>
              <a:t>10/8/2022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08770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FF9C49-9E82-4815-95F7-59C21AD7581E}" type="datetimeFigureOut">
              <a:rPr lang="en-US" smtClean="0"/>
              <a:t>10/8/2022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26163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10/8/2022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926971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10/8/2022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563303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F9C49-9E82-4815-95F7-59C21AD7581E}" type="datetimeFigureOut">
              <a:rPr lang="en-US" smtClean="0"/>
              <a:t>10/8/2022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94B13B-EB1F-4AA9-B1F6-82A13B4591DA}" type="slidenum">
              <a:rPr lang="en-US" smtClean="0"/>
              <a:t>‹#›</a:t>
            </a:fld>
            <a:endParaRPr lang="en-US"/>
          </a:p>
        </p:txBody>
      </p:sp>
    </p:spTree>
    <p:extLst>
      <p:ext uri="{BB962C8B-B14F-4D97-AF65-F5344CB8AC3E}">
        <p14:creationId xmlns:p14="http://schemas.microsoft.com/office/powerpoint/2010/main" val="1050506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469440845"/>
              </p:ext>
            </p:extLst>
          </p:nvPr>
        </p:nvGraphicFramePr>
        <p:xfrm>
          <a:off x="319312" y="111516"/>
          <a:ext cx="11538859" cy="6261614"/>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Design and development of floating structure for offshore solar-wind-wave energy harvester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Floating offshore combined with the solar, wind and wave energy source is a rather new and unexplored concept of energy production and it has large potential for development. There are many on-going research projects as well as test floating structure under development and some are in operation. The aim of this project is to contribute to a better understanding of floating offshore</a:t>
                      </a:r>
                    </a:p>
                    <a:p>
                      <a:r>
                        <a:rPr lang="en-US" sz="1600" noProof="0" dirty="0">
                          <a:latin typeface="Verdana" panose="020B0604030504040204" pitchFamily="34" charset="0"/>
                          <a:ea typeface="Verdana" panose="020B0604030504040204" pitchFamily="34" charset="0"/>
                          <a:cs typeface="Verdana" panose="020B0604030504040204" pitchFamily="34" charset="0"/>
                        </a:rPr>
                        <a:t>hybrid power systems, and to provide new knowledge on how to design more efficient floating support structures.</a:t>
                      </a:r>
                    </a:p>
                    <a:p>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determine the optimum floating structure configuration of solar-wind-wave energy harvester using mechanics of floating offshore theory.</a:t>
                      </a:r>
                      <a:endParaRPr lang="en-US" sz="1600" noProof="0" dirty="0">
                        <a:latin typeface="Verdana" panose="020B0604030504040204" pitchFamily="34" charset="0"/>
                        <a:ea typeface="Verdana" panose="020B0604030504040204" pitchFamily="34" charset="0"/>
                        <a:cs typeface="Verdana" panose="020B0604030504040204" pitchFamily="34" charset="0"/>
                      </a:endParaRP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verify results from conceptual model design against experimental testing by determining the error within the acceptance range.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Scale prototype and hydrodynamic machine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-none-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Mr. </a:t>
                      </a:r>
                      <a:r>
                        <a:rPr lang="en-US" sz="1600" noProof="0" dirty="0" err="1">
                          <a:latin typeface="Verdana" panose="020B0604030504040204" pitchFamily="34" charset="0"/>
                          <a:ea typeface="Verdana" panose="020B0604030504040204" pitchFamily="34" charset="0"/>
                          <a:cs typeface="Verdana" panose="020B0604030504040204" pitchFamily="34" charset="0"/>
                        </a:rPr>
                        <a:t>Norhafizan</a:t>
                      </a:r>
                      <a:r>
                        <a:rPr lang="en-US" sz="1600" noProof="0" dirty="0">
                          <a:latin typeface="Verdana" panose="020B0604030504040204" pitchFamily="34" charset="0"/>
                          <a:ea typeface="Verdana" panose="020B0604030504040204" pitchFamily="34" charset="0"/>
                          <a:cs typeface="Verdana" panose="020B0604030504040204" pitchFamily="34" charset="0"/>
                        </a:rPr>
                        <a:t> Ahmad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1817560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19312" y="111516"/>
          <a:ext cx="11538859" cy="6599162"/>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Design and analysis of diffuser augmented wind-wave energy harvester using CFD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The offshore wind and wave energy harvester has been employed to power the generator devices. Since the hybrid wind-wave energy harvester based on coaxial structure configuration in this current research have limited output power and efficiency due to intermittent of ocean energy sources. Therefore, the optimal structure configuration need to develop for diffuser augmented wind-wave energy harvester using CFD analysis. This work represents the current research proses to fabricate a physical prototype that can overcome previous challenges and improve energy harnessing. The aim of this research is to optimize wind-wave energy harvester turbine by investigating the geometry and aerodynamic features of a diffuser. This required an understanding of the wind-wave energy harvester in real conditions and built as floating structure at offshore.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determine the optimum diffuser structure configuration of wind-wave energy harvester using CFD analysis.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verify results from CFD analysis against experimental testing by determining the error within the acceptance range.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Wind tunnel and hydrodynamic machine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ANSYS or </a:t>
                      </a:r>
                      <a:r>
                        <a:rPr lang="en-US" sz="1600" noProof="0" dirty="0" err="1">
                          <a:latin typeface="Verdana" panose="020B0604030504040204" pitchFamily="34" charset="0"/>
                          <a:ea typeface="Verdana" panose="020B0604030504040204" pitchFamily="34" charset="0"/>
                          <a:cs typeface="Verdana" panose="020B0604030504040204" pitchFamily="34" charset="0"/>
                        </a:rPr>
                        <a:t>Solidwork</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Mr. </a:t>
                      </a:r>
                      <a:r>
                        <a:rPr lang="en-US" sz="1600" noProof="0" dirty="0" err="1">
                          <a:latin typeface="Verdana" panose="020B0604030504040204" pitchFamily="34" charset="0"/>
                          <a:ea typeface="Verdana" panose="020B0604030504040204" pitchFamily="34" charset="0"/>
                          <a:cs typeface="Verdana" panose="020B0604030504040204" pitchFamily="34" charset="0"/>
                        </a:rPr>
                        <a:t>Norhafizan</a:t>
                      </a:r>
                      <a:r>
                        <a:rPr lang="en-US" sz="1600" noProof="0" dirty="0">
                          <a:latin typeface="Verdana" panose="020B0604030504040204" pitchFamily="34" charset="0"/>
                          <a:ea typeface="Verdana" panose="020B0604030504040204" pitchFamily="34" charset="0"/>
                          <a:cs typeface="Verdana" panose="020B0604030504040204" pitchFamily="34" charset="0"/>
                        </a:rPr>
                        <a:t> Ahmad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2560724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8979657">
            <a:off x="2769326" y="2422077"/>
            <a:ext cx="7184571" cy="1323439"/>
          </a:xfrm>
          <a:prstGeom prst="rect">
            <a:avLst/>
          </a:prstGeom>
          <a:noFill/>
        </p:spPr>
        <p:txBody>
          <a:bodyPr wrap="square" rtlCol="0">
            <a:spAutoFit/>
          </a:bodyPr>
          <a:lstStyle/>
          <a:p>
            <a:pPr algn="ctr"/>
            <a:r>
              <a:rPr lang="en-US" sz="8000" b="1" dirty="0">
                <a:solidFill>
                  <a:schemeClr val="bg1">
                    <a:lumMod val="75000"/>
                  </a:schemeClr>
                </a:solidFill>
              </a:rPr>
              <a:t>EXAMPLE</a:t>
            </a:r>
          </a:p>
        </p:txBody>
      </p:sp>
      <p:graphicFrame>
        <p:nvGraphicFramePr>
          <p:cNvPr id="4" name="Table 3"/>
          <p:cNvGraphicFramePr>
            <a:graphicFrameLocks noGrp="1"/>
          </p:cNvGraphicFramePr>
          <p:nvPr>
            <p:extLst>
              <p:ext uri="{D42A27DB-BD31-4B8C-83A1-F6EECF244321}">
                <p14:modId xmlns:p14="http://schemas.microsoft.com/office/powerpoint/2010/main" val="3716657337"/>
              </p:ext>
            </p:extLst>
          </p:nvPr>
        </p:nvGraphicFramePr>
        <p:xfrm>
          <a:off x="319311" y="124580"/>
          <a:ext cx="11538859" cy="6343711"/>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dirty="0">
                          <a:latin typeface="Verdana" panose="020B0604030504040204" pitchFamily="34" charset="0"/>
                          <a:ea typeface="Verdana" panose="020B0604030504040204" pitchFamily="34" charset="0"/>
                          <a:cs typeface="Verdana" panose="020B0604030504040204" pitchFamily="34" charset="0"/>
                        </a:rPr>
                        <a:t>Classification of </a:t>
                      </a:r>
                      <a:r>
                        <a:rPr lang="en-US" sz="1600" dirty="0">
                          <a:latin typeface="Verdana" panose="020B0604030504040204" pitchFamily="34" charset="0"/>
                          <a:ea typeface="Verdana" panose="020B0604030504040204" pitchFamily="34" charset="0"/>
                          <a:cs typeface="Verdana" panose="020B0604030504040204" pitchFamily="34" charset="0"/>
                        </a:rPr>
                        <a:t>high voltage</a:t>
                      </a:r>
                      <a:r>
                        <a:rPr lang="en-US" sz="1600" baseline="0" dirty="0">
                          <a:latin typeface="Verdana" panose="020B0604030504040204" pitchFamily="34" charset="0"/>
                          <a:ea typeface="Verdana" panose="020B0604030504040204" pitchFamily="34" charset="0"/>
                          <a:cs typeface="Verdana" panose="020B0604030504040204" pitchFamily="34" charset="0"/>
                        </a:rPr>
                        <a:t> </a:t>
                      </a:r>
                      <a:r>
                        <a:rPr lang="en-US" sz="1600" noProof="0" dirty="0">
                          <a:latin typeface="Verdana" panose="020B0604030504040204" pitchFamily="34" charset="0"/>
                          <a:ea typeface="Verdana" panose="020B0604030504040204" pitchFamily="34" charset="0"/>
                          <a:cs typeface="Verdana" panose="020B0604030504040204" pitchFamily="34" charset="0"/>
                        </a:rPr>
                        <a:t>cable joint defects using support</a:t>
                      </a:r>
                      <a:r>
                        <a:rPr lang="en-US" sz="1600" baseline="0" noProof="0" dirty="0">
                          <a:latin typeface="Verdana" panose="020B0604030504040204" pitchFamily="34" charset="0"/>
                          <a:ea typeface="Verdana" panose="020B0604030504040204" pitchFamily="34" charset="0"/>
                          <a:cs typeface="Verdana" panose="020B0604030504040204" pitchFamily="34" charset="0"/>
                        </a:rPr>
                        <a:t> vector machine and </a:t>
                      </a:r>
                      <a:r>
                        <a:rPr lang="en-US" sz="1600" noProof="0" dirty="0">
                          <a:latin typeface="Verdana" panose="020B0604030504040204" pitchFamily="34" charset="0"/>
                          <a:ea typeface="Verdana" panose="020B0604030504040204" pitchFamily="34" charset="0"/>
                          <a:cs typeface="Verdana" panose="020B0604030504040204" pitchFamily="34" charset="0"/>
                        </a:rPr>
                        <a:t>noise reduction on partial discharge</a:t>
                      </a:r>
                      <a:r>
                        <a:rPr lang="en-US" sz="1600" baseline="0" noProof="0" dirty="0">
                          <a:latin typeface="Verdana" panose="020B0604030504040204" pitchFamily="34" charset="0"/>
                          <a:ea typeface="Verdana" panose="020B0604030504040204" pitchFamily="34" charset="0"/>
                          <a:cs typeface="Verdana" panose="020B0604030504040204" pitchFamily="34" charset="0"/>
                        </a:rPr>
                        <a:t> signals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002971">
                <a:tc>
                  <a:txBody>
                    <a:bodyPr/>
                    <a:lstStyle/>
                    <a:p>
                      <a:pPr algn="l"/>
                      <a:r>
                        <a:rPr lang="en-US" sz="1800" b="1"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Verdana" panose="020B0604030504040204" pitchFamily="34" charset="0"/>
                          <a:ea typeface="Verdana" panose="020B0604030504040204" pitchFamily="34" charset="0"/>
                          <a:cs typeface="Verdana" panose="020B0604030504040204" pitchFamily="34" charset="0"/>
                        </a:rPr>
                        <a:t>In this work, classification of</a:t>
                      </a:r>
                      <a:r>
                        <a:rPr lang="en-US" sz="1600" baseline="0" dirty="0">
                          <a:latin typeface="Verdana" panose="020B0604030504040204" pitchFamily="34" charset="0"/>
                          <a:ea typeface="Verdana" panose="020B0604030504040204" pitchFamily="34" charset="0"/>
                          <a:cs typeface="Verdana" panose="020B0604030504040204" pitchFamily="34" charset="0"/>
                        </a:rPr>
                        <a:t> </a:t>
                      </a:r>
                      <a:r>
                        <a:rPr lang="en-US" sz="1600" dirty="0">
                          <a:latin typeface="Verdana" panose="020B0604030504040204" pitchFamily="34" charset="0"/>
                          <a:ea typeface="Verdana" panose="020B0604030504040204" pitchFamily="34" charset="0"/>
                          <a:cs typeface="Verdana" panose="020B0604030504040204" pitchFamily="34" charset="0"/>
                        </a:rPr>
                        <a:t>high voltage</a:t>
                      </a:r>
                      <a:r>
                        <a:rPr lang="en-US" sz="1600" baseline="0" dirty="0">
                          <a:latin typeface="Verdana" panose="020B0604030504040204" pitchFamily="34" charset="0"/>
                          <a:ea typeface="Verdana" panose="020B0604030504040204" pitchFamily="34" charset="0"/>
                          <a:cs typeface="Verdana" panose="020B0604030504040204" pitchFamily="34" charset="0"/>
                        </a:rPr>
                        <a:t> </a:t>
                      </a:r>
                      <a:r>
                        <a:rPr lang="en-US" sz="1600" dirty="0">
                          <a:latin typeface="Verdana" panose="020B0604030504040204" pitchFamily="34" charset="0"/>
                          <a:ea typeface="Verdana" panose="020B0604030504040204" pitchFamily="34" charset="0"/>
                          <a:cs typeface="Verdana" panose="020B0604030504040204" pitchFamily="34" charset="0"/>
                        </a:rPr>
                        <a:t>cable joint defect types using </a:t>
                      </a:r>
                      <a:r>
                        <a:rPr lang="en-US" sz="1600" noProof="0" dirty="0">
                          <a:latin typeface="Verdana" panose="020B0604030504040204" pitchFamily="34" charset="0"/>
                          <a:ea typeface="Verdana" panose="020B0604030504040204" pitchFamily="34" charset="0"/>
                          <a:cs typeface="Verdana" panose="020B0604030504040204" pitchFamily="34" charset="0"/>
                        </a:rPr>
                        <a:t>support</a:t>
                      </a:r>
                      <a:r>
                        <a:rPr lang="en-US" sz="1600" baseline="0" noProof="0" dirty="0">
                          <a:latin typeface="Verdana" panose="020B0604030504040204" pitchFamily="34" charset="0"/>
                          <a:ea typeface="Verdana" panose="020B0604030504040204" pitchFamily="34" charset="0"/>
                          <a:cs typeface="Verdana" panose="020B0604030504040204" pitchFamily="34" charset="0"/>
                        </a:rPr>
                        <a:t> vector machine and </a:t>
                      </a:r>
                      <a:r>
                        <a:rPr lang="en-US" sz="1600" noProof="0" dirty="0">
                          <a:latin typeface="Verdana" panose="020B0604030504040204" pitchFamily="34" charset="0"/>
                          <a:ea typeface="Verdana" panose="020B0604030504040204" pitchFamily="34" charset="0"/>
                          <a:cs typeface="Verdana" panose="020B0604030504040204" pitchFamily="34" charset="0"/>
                        </a:rPr>
                        <a:t>noise reduction techniques on partial discharge</a:t>
                      </a:r>
                      <a:r>
                        <a:rPr lang="en-US" sz="1600" baseline="0" noProof="0" dirty="0">
                          <a:latin typeface="Verdana" panose="020B0604030504040204" pitchFamily="34" charset="0"/>
                          <a:ea typeface="Verdana" panose="020B0604030504040204" pitchFamily="34" charset="0"/>
                          <a:cs typeface="Verdana" panose="020B0604030504040204" pitchFamily="34" charset="0"/>
                        </a:rPr>
                        <a:t> signals </a:t>
                      </a:r>
                      <a:r>
                        <a:rPr lang="en-US" sz="1600" dirty="0">
                          <a:latin typeface="Verdana" panose="020B0604030504040204" pitchFamily="34" charset="0"/>
                          <a:ea typeface="Verdana" panose="020B0604030504040204" pitchFamily="34" charset="0"/>
                          <a:cs typeface="Verdana" panose="020B0604030504040204" pitchFamily="34" charset="0"/>
                        </a:rPr>
                        <a:t>will be performed. Four cross-linked polyethylene (XLPE) cable joints with artificially created defects will be prepared based on the defects commonly encountered on site. Different noise reduction techniques will</a:t>
                      </a:r>
                      <a:r>
                        <a:rPr lang="en-US" sz="1600" baseline="0" dirty="0">
                          <a:latin typeface="Verdana" panose="020B0604030504040204" pitchFamily="34" charset="0"/>
                          <a:ea typeface="Verdana" panose="020B0604030504040204" pitchFamily="34" charset="0"/>
                          <a:cs typeface="Verdana" panose="020B0604030504040204" pitchFamily="34" charset="0"/>
                        </a:rPr>
                        <a:t> be</a:t>
                      </a:r>
                      <a:r>
                        <a:rPr lang="en-US" sz="1600" dirty="0">
                          <a:latin typeface="Verdana" panose="020B0604030504040204" pitchFamily="34" charset="0"/>
                          <a:ea typeface="Verdana" panose="020B0604030504040204" pitchFamily="34" charset="0"/>
                          <a:cs typeface="Verdana" panose="020B0604030504040204" pitchFamily="34" charset="0"/>
                        </a:rPr>
                        <a:t> applied to </a:t>
                      </a:r>
                      <a:r>
                        <a:rPr lang="en-US" sz="1600" dirty="0" err="1">
                          <a:latin typeface="Verdana" panose="020B0604030504040204" pitchFamily="34" charset="0"/>
                          <a:ea typeface="Verdana" panose="020B0604030504040204" pitchFamily="34" charset="0"/>
                          <a:cs typeface="Verdana" panose="020B0604030504040204" pitchFamily="34" charset="0"/>
                        </a:rPr>
                        <a:t>denoise</a:t>
                      </a:r>
                      <a:r>
                        <a:rPr lang="en-US" sz="1600" dirty="0">
                          <a:latin typeface="Verdana" panose="020B0604030504040204" pitchFamily="34" charset="0"/>
                          <a:ea typeface="Verdana" panose="020B0604030504040204" pitchFamily="34" charset="0"/>
                          <a:cs typeface="Verdana" panose="020B0604030504040204" pitchFamily="34" charset="0"/>
                        </a:rPr>
                        <a:t> the PD signals. The </a:t>
                      </a:r>
                      <a:r>
                        <a:rPr lang="en-US" sz="1600" dirty="0" err="1">
                          <a:latin typeface="Verdana" panose="020B0604030504040204" pitchFamily="34" charset="0"/>
                          <a:ea typeface="Verdana" panose="020B0604030504040204" pitchFamily="34" charset="0"/>
                          <a:cs typeface="Verdana" panose="020B0604030504040204" pitchFamily="34" charset="0"/>
                        </a:rPr>
                        <a:t>denoised</a:t>
                      </a:r>
                      <a:r>
                        <a:rPr lang="en-US" sz="1600" dirty="0">
                          <a:latin typeface="Verdana" panose="020B0604030504040204" pitchFamily="34" charset="0"/>
                          <a:ea typeface="Verdana" panose="020B0604030504040204" pitchFamily="34" charset="0"/>
                          <a:cs typeface="Verdana" panose="020B0604030504040204" pitchFamily="34" charset="0"/>
                        </a:rPr>
                        <a:t> signals will</a:t>
                      </a:r>
                      <a:r>
                        <a:rPr lang="en-US" sz="1600" baseline="0" dirty="0">
                          <a:latin typeface="Verdana" panose="020B0604030504040204" pitchFamily="34" charset="0"/>
                          <a:ea typeface="Verdana" panose="020B0604030504040204" pitchFamily="34" charset="0"/>
                          <a:cs typeface="Verdana" panose="020B0604030504040204" pitchFamily="34" charset="0"/>
                        </a:rPr>
                        <a:t> be</a:t>
                      </a:r>
                      <a:r>
                        <a:rPr lang="en-US" sz="1600" dirty="0">
                          <a:latin typeface="Verdana" panose="020B0604030504040204" pitchFamily="34" charset="0"/>
                          <a:ea typeface="Verdana" panose="020B0604030504040204" pitchFamily="34" charset="0"/>
                          <a:cs typeface="Verdana" panose="020B0604030504040204" pitchFamily="34" charset="0"/>
                        </a:rPr>
                        <a:t> used as a feature for classification</a:t>
                      </a:r>
                      <a:r>
                        <a:rPr lang="en-US" sz="1600" baseline="0" dirty="0">
                          <a:latin typeface="Verdana" panose="020B0604030504040204" pitchFamily="34" charset="0"/>
                          <a:ea typeface="Verdana" panose="020B0604030504040204" pitchFamily="34" charset="0"/>
                          <a:cs typeface="Verdana" panose="020B0604030504040204" pitchFamily="34" charset="0"/>
                        </a:rPr>
                        <a:t> of </a:t>
                      </a:r>
                      <a:r>
                        <a:rPr lang="en-US" sz="1600" dirty="0">
                          <a:latin typeface="Verdana" panose="020B0604030504040204" pitchFamily="34" charset="0"/>
                          <a:ea typeface="Verdana" panose="020B0604030504040204" pitchFamily="34" charset="0"/>
                          <a:cs typeface="Verdana" panose="020B0604030504040204" pitchFamily="34" charset="0"/>
                        </a:rPr>
                        <a:t>defects</a:t>
                      </a:r>
                      <a:r>
                        <a:rPr lang="en-US" sz="1600" baseline="0" dirty="0">
                          <a:latin typeface="Verdana" panose="020B0604030504040204" pitchFamily="34" charset="0"/>
                          <a:ea typeface="Verdana" panose="020B0604030504040204" pitchFamily="34" charset="0"/>
                          <a:cs typeface="Verdana" panose="020B0604030504040204" pitchFamily="34" charset="0"/>
                        </a:rPr>
                        <a:t> in</a:t>
                      </a:r>
                      <a:r>
                        <a:rPr lang="en-US" sz="1600" dirty="0">
                          <a:latin typeface="Verdana" panose="020B0604030504040204" pitchFamily="34" charset="0"/>
                          <a:ea typeface="Verdana" panose="020B0604030504040204" pitchFamily="34" charset="0"/>
                          <a:cs typeface="Verdana" panose="020B0604030504040204" pitchFamily="34" charset="0"/>
                        </a:rPr>
                        <a:t> cable joints using support vector</a:t>
                      </a:r>
                      <a:r>
                        <a:rPr lang="en-US" sz="1600" baseline="0" dirty="0">
                          <a:latin typeface="Verdana" panose="020B0604030504040204" pitchFamily="34" charset="0"/>
                          <a:ea typeface="Verdana" panose="020B0604030504040204" pitchFamily="34" charset="0"/>
                          <a:cs typeface="Verdana" panose="020B0604030504040204" pitchFamily="34" charset="0"/>
                        </a:rPr>
                        <a:t> machine</a:t>
                      </a:r>
                      <a:r>
                        <a:rPr lang="en-US" sz="1600" dirty="0">
                          <a:latin typeface="Verdana" panose="020B0604030504040204" pitchFamily="34" charset="0"/>
                          <a:ea typeface="Verdana" panose="020B0604030504040204" pitchFamily="34" charset="0"/>
                          <a:cs typeface="Verdana" panose="020B0604030504040204" pitchFamily="34" charset="0"/>
                        </a:rPr>
                        <a:t>. The classification results</a:t>
                      </a:r>
                      <a:r>
                        <a:rPr lang="en-US" sz="1600" baseline="0" dirty="0">
                          <a:latin typeface="Verdana" panose="020B0604030504040204" pitchFamily="34" charset="0"/>
                          <a:ea typeface="Verdana" panose="020B0604030504040204" pitchFamily="34" charset="0"/>
                          <a:cs typeface="Verdana" panose="020B0604030504040204" pitchFamily="34" charset="0"/>
                        </a:rPr>
                        <a:t> will be compared </a:t>
                      </a:r>
                      <a:r>
                        <a:rPr lang="en-US" sz="1600" dirty="0">
                          <a:latin typeface="Verdana" panose="020B0604030504040204" pitchFamily="34" charset="0"/>
                          <a:ea typeface="Verdana" panose="020B0604030504040204" pitchFamily="34" charset="0"/>
                          <a:cs typeface="Verdana" panose="020B0604030504040204" pitchFamily="34" charset="0"/>
                        </a:rPr>
                        <a:t>between</a:t>
                      </a:r>
                      <a:r>
                        <a:rPr lang="en-US" sz="1600" baseline="0" dirty="0">
                          <a:latin typeface="Verdana" panose="020B0604030504040204" pitchFamily="34" charset="0"/>
                          <a:ea typeface="Verdana" panose="020B0604030504040204" pitchFamily="34" charset="0"/>
                          <a:cs typeface="Verdana" panose="020B0604030504040204" pitchFamily="34" charset="0"/>
                        </a:rPr>
                        <a:t> the proposed method and </a:t>
                      </a:r>
                      <a:r>
                        <a:rPr lang="en-US" sz="1600" dirty="0">
                          <a:latin typeface="Verdana" panose="020B0604030504040204" pitchFamily="34" charset="0"/>
                          <a:ea typeface="Verdana" panose="020B0604030504040204" pitchFamily="34" charset="0"/>
                          <a:cs typeface="Verdana" panose="020B0604030504040204" pitchFamily="34" charset="0"/>
                        </a:rPr>
                        <a:t>the existing works to evaluate the performance of the applied techniques.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dirty="0">
                          <a:latin typeface="Verdana" panose="020B0604030504040204" pitchFamily="34" charset="0"/>
                          <a:ea typeface="Verdana" panose="020B0604030504040204" pitchFamily="34" charset="0"/>
                          <a:cs typeface="Verdana" panose="020B0604030504040204" pitchFamily="34" charset="0"/>
                        </a:rPr>
                        <a:t>To perform measurement of partial discharge (PD) on artificially-prepared cable joint defects</a:t>
                      </a:r>
                    </a:p>
                    <a:p>
                      <a:pPr marL="342900" indent="-342900">
                        <a:buFont typeface="+mj-lt"/>
                        <a:buAutoNum type="arabicPeriod"/>
                      </a:pPr>
                      <a:r>
                        <a:rPr lang="en-US" sz="1600" dirty="0">
                          <a:latin typeface="Verdana" panose="020B0604030504040204" pitchFamily="34" charset="0"/>
                          <a:ea typeface="Verdana" panose="020B0604030504040204" pitchFamily="34" charset="0"/>
                          <a:cs typeface="Verdana" panose="020B0604030504040204" pitchFamily="34" charset="0"/>
                        </a:rPr>
                        <a:t>To apply</a:t>
                      </a:r>
                      <a:r>
                        <a:rPr lang="en-US" sz="1600" baseline="0" dirty="0">
                          <a:latin typeface="Verdana" panose="020B0604030504040204" pitchFamily="34" charset="0"/>
                          <a:ea typeface="Verdana" panose="020B0604030504040204" pitchFamily="34" charset="0"/>
                          <a:cs typeface="Verdana" panose="020B0604030504040204" pitchFamily="34" charset="0"/>
                        </a:rPr>
                        <a:t> </a:t>
                      </a:r>
                      <a:r>
                        <a:rPr lang="en-US" sz="1600" noProof="0" dirty="0">
                          <a:latin typeface="Verdana" panose="020B0604030504040204" pitchFamily="34" charset="0"/>
                          <a:ea typeface="Verdana" panose="020B0604030504040204" pitchFamily="34" charset="0"/>
                          <a:cs typeface="Verdana" panose="020B0604030504040204" pitchFamily="34" charset="0"/>
                        </a:rPr>
                        <a:t>support</a:t>
                      </a:r>
                      <a:r>
                        <a:rPr lang="en-US" sz="1600" baseline="0" noProof="0" dirty="0">
                          <a:latin typeface="Verdana" panose="020B0604030504040204" pitchFamily="34" charset="0"/>
                          <a:ea typeface="Verdana" panose="020B0604030504040204" pitchFamily="34" charset="0"/>
                          <a:cs typeface="Verdana" panose="020B0604030504040204" pitchFamily="34" charset="0"/>
                        </a:rPr>
                        <a:t> vector machine and </a:t>
                      </a:r>
                      <a:r>
                        <a:rPr lang="en-US" sz="1600" baseline="0" dirty="0">
                          <a:latin typeface="Verdana" panose="020B0604030504040204" pitchFamily="34" charset="0"/>
                          <a:ea typeface="Verdana" panose="020B0604030504040204" pitchFamily="34" charset="0"/>
                          <a:cs typeface="Verdana" panose="020B0604030504040204" pitchFamily="34" charset="0"/>
                        </a:rPr>
                        <a:t>various</a:t>
                      </a:r>
                      <a:r>
                        <a:rPr lang="en-US" sz="1600" dirty="0">
                          <a:latin typeface="Verdana" panose="020B0604030504040204" pitchFamily="34" charset="0"/>
                          <a:ea typeface="Verdana" panose="020B0604030504040204" pitchFamily="34" charset="0"/>
                          <a:cs typeface="Verdana" panose="020B0604030504040204" pitchFamily="34" charset="0"/>
                        </a:rPr>
                        <a:t> noise reduction methods on PD</a:t>
                      </a:r>
                      <a:r>
                        <a:rPr lang="en-US" sz="1600" baseline="0" dirty="0">
                          <a:latin typeface="Verdana" panose="020B0604030504040204" pitchFamily="34" charset="0"/>
                          <a:ea typeface="Verdana" panose="020B0604030504040204" pitchFamily="34" charset="0"/>
                          <a:cs typeface="Verdana" panose="020B0604030504040204" pitchFamily="34" charset="0"/>
                        </a:rPr>
                        <a:t> signals for </a:t>
                      </a:r>
                      <a:r>
                        <a:rPr lang="en-US" sz="1600" dirty="0">
                          <a:latin typeface="Verdana" panose="020B0604030504040204" pitchFamily="34" charset="0"/>
                          <a:ea typeface="Verdana" panose="020B0604030504040204" pitchFamily="34" charset="0"/>
                          <a:cs typeface="Verdana" panose="020B0604030504040204" pitchFamily="34" charset="0"/>
                        </a:rPr>
                        <a:t>classification of XLPE cable joint defects</a:t>
                      </a:r>
                    </a:p>
                    <a:p>
                      <a:pPr marL="342900" indent="-342900">
                        <a:buFont typeface="+mj-lt"/>
                        <a:buAutoNum type="arabicPeriod"/>
                      </a:pPr>
                      <a:r>
                        <a:rPr lang="en-US" sz="1600" dirty="0">
                          <a:latin typeface="Verdana" panose="020B0604030504040204" pitchFamily="34" charset="0"/>
                          <a:ea typeface="Verdana" panose="020B0604030504040204" pitchFamily="34" charset="0"/>
                          <a:cs typeface="Verdana" panose="020B0604030504040204" pitchFamily="34" charset="0"/>
                        </a:rPr>
                        <a:t>To compare the classification results between</a:t>
                      </a:r>
                      <a:r>
                        <a:rPr lang="en-US" sz="1600" baseline="0" dirty="0">
                          <a:latin typeface="Verdana" panose="020B0604030504040204" pitchFamily="34" charset="0"/>
                          <a:ea typeface="Verdana" panose="020B0604030504040204" pitchFamily="34" charset="0"/>
                          <a:cs typeface="Verdana" panose="020B0604030504040204" pitchFamily="34" charset="0"/>
                        </a:rPr>
                        <a:t> the proposed method and </a:t>
                      </a:r>
                      <a:r>
                        <a:rPr lang="en-US" sz="1600" dirty="0">
                          <a:latin typeface="Verdana" panose="020B0604030504040204" pitchFamily="34" charset="0"/>
                          <a:ea typeface="Verdana" panose="020B0604030504040204" pitchFamily="34" charset="0"/>
                          <a:cs typeface="Verdana" panose="020B0604030504040204" pitchFamily="34" charset="0"/>
                        </a:rPr>
                        <a:t>the existing works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0">
                <a:tc>
                  <a:txBody>
                    <a:bodyPr/>
                    <a:lstStyle/>
                    <a:p>
                      <a:pPr algn="l"/>
                      <a:r>
                        <a:rPr lang="en-US" sz="1800" b="1"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dirty="0">
                          <a:latin typeface="Verdana" panose="020B0604030504040204" pitchFamily="34" charset="0"/>
                          <a:ea typeface="Verdana" panose="020B0604030504040204" pitchFamily="34" charset="0"/>
                          <a:cs typeface="Verdana" panose="020B0604030504040204" pitchFamily="34" charset="0"/>
                        </a:rPr>
                        <a:t> required:</a:t>
                      </a:r>
                      <a:endParaRPr lang="en-US" sz="18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dirty="0">
                          <a:latin typeface="Verdana" panose="020B0604030504040204" pitchFamily="34" charset="0"/>
                          <a:ea typeface="Verdana" panose="020B0604030504040204" pitchFamily="34" charset="0"/>
                          <a:cs typeface="Verdana" panose="020B0604030504040204" pitchFamily="34" charset="0"/>
                        </a:rPr>
                        <a:t>Partial discharge measurement setup, high voltage generation kit, cable joint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dirty="0">
                          <a:latin typeface="Verdana" panose="020B0604030504040204" pitchFamily="34" charset="0"/>
                          <a:ea typeface="Verdana" panose="020B0604030504040204" pitchFamily="34" charset="0"/>
                          <a:cs typeface="Verdana" panose="020B0604030504040204" pitchFamily="34" charset="0"/>
                        </a:rPr>
                        <a:t>MATLAB,</a:t>
                      </a:r>
                      <a:r>
                        <a:rPr lang="en-US" sz="1600" baseline="0" dirty="0">
                          <a:latin typeface="Verdana" panose="020B0604030504040204" pitchFamily="34" charset="0"/>
                          <a:ea typeface="Verdana" panose="020B0604030504040204" pitchFamily="34" charset="0"/>
                          <a:cs typeface="Verdana" panose="020B0604030504040204" pitchFamily="34" charset="0"/>
                        </a:rPr>
                        <a:t> partial discharge analysis software</a:t>
                      </a:r>
                      <a:endParaRPr lang="en-US" sz="160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dirty="0">
                          <a:latin typeface="Verdana" panose="020B0604030504040204" pitchFamily="34" charset="0"/>
                          <a:ea typeface="Verdana" panose="020B0604030504040204" pitchFamily="34" charset="0"/>
                          <a:cs typeface="Verdana" panose="020B0604030504040204" pitchFamily="34" charset="0"/>
                        </a:rPr>
                        <a:t>Assoc. Prof.</a:t>
                      </a:r>
                      <a:r>
                        <a:rPr lang="en-US" sz="1600" baseline="0" dirty="0">
                          <a:latin typeface="Verdana" panose="020B0604030504040204" pitchFamily="34" charset="0"/>
                          <a:ea typeface="Verdana" panose="020B0604030504040204" pitchFamily="34" charset="0"/>
                          <a:cs typeface="Verdana" panose="020B0604030504040204" pitchFamily="34" charset="0"/>
                        </a:rPr>
                        <a:t> Ir. Dr. </a:t>
                      </a:r>
                      <a:r>
                        <a:rPr lang="en-US" sz="1600" baseline="0" dirty="0" err="1">
                          <a:latin typeface="Verdana" panose="020B0604030504040204" pitchFamily="34" charset="0"/>
                          <a:ea typeface="Verdana" panose="020B0604030504040204" pitchFamily="34" charset="0"/>
                          <a:cs typeface="Verdana" panose="020B0604030504040204" pitchFamily="34" charset="0"/>
                        </a:rPr>
                        <a:t>Hazlee</a:t>
                      </a:r>
                      <a:r>
                        <a:rPr lang="en-US" sz="1600" baseline="0" dirty="0">
                          <a:latin typeface="Verdana" panose="020B0604030504040204" pitchFamily="34" charset="0"/>
                          <a:ea typeface="Verdana" panose="020B0604030504040204" pitchFamily="34" charset="0"/>
                          <a:cs typeface="Verdana" panose="020B0604030504040204" pitchFamily="34" charset="0"/>
                        </a:rPr>
                        <a:t> </a:t>
                      </a:r>
                      <a:r>
                        <a:rPr lang="en-US" sz="1600" baseline="0" dirty="0" err="1">
                          <a:latin typeface="Verdana" panose="020B0604030504040204" pitchFamily="34" charset="0"/>
                          <a:ea typeface="Verdana" panose="020B0604030504040204" pitchFamily="34" charset="0"/>
                          <a:cs typeface="Verdana" panose="020B0604030504040204" pitchFamily="34" charset="0"/>
                        </a:rPr>
                        <a:t>Azil</a:t>
                      </a:r>
                      <a:r>
                        <a:rPr lang="en-US" sz="1600" baseline="0" dirty="0">
                          <a:latin typeface="Verdana" panose="020B0604030504040204" pitchFamily="34" charset="0"/>
                          <a:ea typeface="Verdana" panose="020B0604030504040204" pitchFamily="34" charset="0"/>
                          <a:cs typeface="Verdana" panose="020B0604030504040204" pitchFamily="34" charset="0"/>
                        </a:rPr>
                        <a:t> </a:t>
                      </a:r>
                      <a:r>
                        <a:rPr lang="en-US" sz="1600" baseline="0" dirty="0" err="1">
                          <a:latin typeface="Verdana" panose="020B0604030504040204" pitchFamily="34" charset="0"/>
                          <a:ea typeface="Verdana" panose="020B0604030504040204" pitchFamily="34" charset="0"/>
                          <a:cs typeface="Verdana" panose="020B0604030504040204" pitchFamily="34" charset="0"/>
                        </a:rPr>
                        <a:t>Illias</a:t>
                      </a:r>
                      <a:r>
                        <a:rPr lang="en-US" sz="1600" baseline="0" dirty="0">
                          <a:latin typeface="Verdana" panose="020B0604030504040204" pitchFamily="34" charset="0"/>
                          <a:ea typeface="Verdana" panose="020B0604030504040204" pitchFamily="34" charset="0"/>
                          <a:cs typeface="Verdana" panose="020B0604030504040204" pitchFamily="34" charset="0"/>
                        </a:rPr>
                        <a:t> (Electrical)</a:t>
                      </a:r>
                      <a:endParaRPr lang="en-US" sz="160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dirty="0">
                          <a:latin typeface="Verdana" panose="020B0604030504040204" pitchFamily="34" charset="0"/>
                          <a:ea typeface="Verdana" panose="020B0604030504040204" pitchFamily="34" charset="0"/>
                          <a:cs typeface="Verdana" panose="020B0604030504040204" pitchFamily="34" charset="0"/>
                        </a:rPr>
                        <a:t>Master of Power System Engineering / Master o</a:t>
                      </a:r>
                      <a:r>
                        <a:rPr lang="en-US" sz="1600" baseline="0" dirty="0">
                          <a:latin typeface="Verdana" panose="020B0604030504040204" pitchFamily="34" charset="0"/>
                          <a:ea typeface="Verdana" panose="020B0604030504040204" pitchFamily="34" charset="0"/>
                          <a:cs typeface="Verdana" panose="020B0604030504040204" pitchFamily="34" charset="0"/>
                        </a:rPr>
                        <a:t>f </a:t>
                      </a:r>
                      <a:r>
                        <a:rPr lang="en-US" sz="1600" dirty="0">
                          <a:latin typeface="Verdana" panose="020B0604030504040204" pitchFamily="34" charset="0"/>
                          <a:ea typeface="Verdana" panose="020B0604030504040204" pitchFamily="34" charset="0"/>
                          <a:cs typeface="Verdana" panose="020B0604030504040204" pitchFamily="34" charset="0"/>
                        </a:rPr>
                        <a:t>Engineering (Power System)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dirty="0">
                          <a:latin typeface="Verdana" panose="020B0604030504040204" pitchFamily="34" charset="0"/>
                          <a:ea typeface="Verdana" panose="020B0604030504040204" pitchFamily="34" charset="0"/>
                          <a:cs typeface="Verdana" panose="020B0604030504040204" pitchFamily="34" charset="0"/>
                        </a:rPr>
                        <a:t>Maximum</a:t>
                      </a:r>
                      <a:r>
                        <a:rPr lang="en-US" sz="1600" baseline="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4499175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597</TotalTime>
  <Words>631</Words>
  <Application>Microsoft Office PowerPoint</Application>
  <PresentationFormat>Widescreen</PresentationFormat>
  <Paragraphs>54</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Verdana</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NORHAFIZAN BIN AHMAD</cp:lastModifiedBy>
  <cp:revision>19</cp:revision>
  <dcterms:created xsi:type="dcterms:W3CDTF">2018-01-03T06:54:22Z</dcterms:created>
  <dcterms:modified xsi:type="dcterms:W3CDTF">2022-10-08T07:30:29Z</dcterms:modified>
</cp:coreProperties>
</file>